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4" r:id="rId18"/>
    <p:sldId id="275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D04C3-E83A-8644-9DB9-F5B35C825310}" type="datetimeFigureOut">
              <a:rPr lang="en-US" smtClean="0"/>
              <a:t>4/26/15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1491B-AED2-CA44-87AA-B114EA815D7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3863" y="2661465"/>
            <a:ext cx="143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RECAP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971800" y="290513"/>
            <a:ext cx="3840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Processing of APP</a:t>
            </a:r>
            <a:endParaRPr lang="en-US" b="1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981200" y="4594225"/>
            <a:ext cx="1428750" cy="385763"/>
            <a:chOff x="1981669" y="4594787"/>
            <a:chExt cx="1428433" cy="385582"/>
          </a:xfrm>
        </p:grpSpPr>
        <p:sp>
          <p:nvSpPr>
            <p:cNvPr id="20546" name="Line 13"/>
            <p:cNvSpPr>
              <a:spLocks noChangeShapeType="1"/>
            </p:cNvSpPr>
            <p:nvPr/>
          </p:nvSpPr>
          <p:spPr bwMode="auto">
            <a:xfrm>
              <a:off x="3358445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7" name="Text Box 15"/>
            <p:cNvSpPr txBox="1">
              <a:spLocks noChangeArrowheads="1"/>
            </p:cNvSpPr>
            <p:nvPr/>
          </p:nvSpPr>
          <p:spPr bwMode="auto">
            <a:xfrm>
              <a:off x="1981669" y="4611685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196975" y="5637213"/>
            <a:ext cx="2819400" cy="1112837"/>
            <a:chOff x="1197488" y="5637854"/>
            <a:chExt cx="2818969" cy="1112196"/>
          </a:xfrm>
        </p:grpSpPr>
        <p:sp>
          <p:nvSpPr>
            <p:cNvPr id="20544" name="Line 17"/>
            <p:cNvSpPr>
              <a:spLocks noChangeShapeType="1"/>
            </p:cNvSpPr>
            <p:nvPr/>
          </p:nvSpPr>
          <p:spPr bwMode="auto">
            <a:xfrm>
              <a:off x="1296604" y="5637854"/>
              <a:ext cx="27198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5" name="Text Box 19"/>
            <p:cNvSpPr txBox="1">
              <a:spLocks noChangeArrowheads="1"/>
            </p:cNvSpPr>
            <p:nvPr/>
          </p:nvSpPr>
          <p:spPr bwMode="auto">
            <a:xfrm>
              <a:off x="1197488" y="5673187"/>
              <a:ext cx="253619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Protective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non-amyloidogenic 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pathway</a:t>
              </a:r>
            </a:p>
          </p:txBody>
        </p:sp>
      </p:grp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5029200" y="5637213"/>
            <a:ext cx="2965450" cy="1103312"/>
            <a:chOff x="5029200" y="5637854"/>
            <a:chExt cx="2964728" cy="1102978"/>
          </a:xfrm>
        </p:grpSpPr>
        <p:sp>
          <p:nvSpPr>
            <p:cNvPr id="20542" name="Line 18"/>
            <p:cNvSpPr>
              <a:spLocks noChangeShapeType="1"/>
            </p:cNvSpPr>
            <p:nvPr/>
          </p:nvSpPr>
          <p:spPr bwMode="auto">
            <a:xfrm>
              <a:off x="5029200" y="5637854"/>
              <a:ext cx="2964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3" name="Text Box 20"/>
            <p:cNvSpPr txBox="1">
              <a:spLocks noChangeArrowheads="1"/>
            </p:cNvSpPr>
            <p:nvPr/>
          </p:nvSpPr>
          <p:spPr bwMode="auto">
            <a:xfrm>
              <a:off x="5562942" y="5663969"/>
              <a:ext cx="198085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amyloidogenic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 pathway</a:t>
              </a:r>
            </a:p>
          </p:txBody>
        </p:sp>
      </p:grpSp>
      <p:sp>
        <p:nvSpPr>
          <p:cNvPr id="20486" name="Text Box 21"/>
          <p:cNvSpPr txBox="1">
            <a:spLocks noChangeArrowheads="1"/>
          </p:cNvSpPr>
          <p:nvPr/>
        </p:nvSpPr>
        <p:spPr bwMode="auto">
          <a:xfrm>
            <a:off x="7138988" y="4268788"/>
            <a:ext cx="1682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 </a:t>
            </a:r>
          </a:p>
        </p:txBody>
      </p:sp>
      <p:sp>
        <p:nvSpPr>
          <p:cNvPr id="20487" name="Text Box 29"/>
          <p:cNvSpPr txBox="1">
            <a:spLocks noChangeArrowheads="1"/>
          </p:cNvSpPr>
          <p:nvPr/>
        </p:nvSpPr>
        <p:spPr bwMode="auto">
          <a:xfrm>
            <a:off x="2963863" y="3495675"/>
            <a:ext cx="1698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30288" y="2033588"/>
            <a:ext cx="6013450" cy="1190625"/>
            <a:chOff x="2682" y="1357"/>
            <a:chExt cx="954" cy="326"/>
          </a:xfrm>
        </p:grpSpPr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680" y="1394"/>
              <a:ext cx="954" cy="289"/>
              <a:chOff x="1944" y="1248"/>
              <a:chExt cx="1890" cy="528"/>
            </a:xfrm>
          </p:grpSpPr>
          <p:sp>
            <p:nvSpPr>
              <p:cNvPr id="20537" name="Rectangle 32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8" name="Rectangle 33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9" name="Rectangle 34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40" name="Line 35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1" name="Line 36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536" name="Text Box 37"/>
            <p:cNvSpPr txBox="1">
              <a:spLocks noChangeArrowheads="1"/>
            </p:cNvSpPr>
            <p:nvPr/>
          </p:nvSpPr>
          <p:spPr bwMode="auto">
            <a:xfrm>
              <a:off x="3336" y="1357"/>
              <a:ext cx="2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9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20489" name="Text Box 38"/>
          <p:cNvSpPr txBox="1">
            <a:spLocks noChangeArrowheads="1"/>
          </p:cNvSpPr>
          <p:nvPr/>
        </p:nvSpPr>
        <p:spPr bwMode="auto">
          <a:xfrm>
            <a:off x="865188" y="1665288"/>
            <a:ext cx="74453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APP</a:t>
            </a:r>
          </a:p>
        </p:txBody>
      </p:sp>
      <p:sp>
        <p:nvSpPr>
          <p:cNvPr id="20490" name="Text Box 39"/>
          <p:cNvSpPr txBox="1">
            <a:spLocks noChangeArrowheads="1"/>
          </p:cNvSpPr>
          <p:nvPr/>
        </p:nvSpPr>
        <p:spPr bwMode="auto">
          <a:xfrm>
            <a:off x="5483225" y="1885950"/>
            <a:ext cx="7810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TMD</a:t>
            </a:r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152400" y="4165600"/>
            <a:ext cx="4210050" cy="377825"/>
            <a:chOff x="152400" y="4166192"/>
            <a:chExt cx="4209505" cy="377900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145015" y="4226103"/>
              <a:ext cx="2724227" cy="241181"/>
              <a:chOff x="90" y="2295"/>
              <a:chExt cx="1962" cy="192"/>
            </a:xfrm>
          </p:grpSpPr>
          <p:sp>
            <p:nvSpPr>
              <p:cNvPr id="20531" name="Rectangle 8"/>
              <p:cNvSpPr>
                <a:spLocks noChangeArrowheads="1"/>
              </p:cNvSpPr>
              <p:nvPr/>
            </p:nvSpPr>
            <p:spPr bwMode="auto">
              <a:xfrm>
                <a:off x="90" y="2295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2" name="Rectangle 9"/>
              <p:cNvSpPr>
                <a:spLocks noChangeArrowheads="1"/>
              </p:cNvSpPr>
              <p:nvPr/>
            </p:nvSpPr>
            <p:spPr bwMode="auto">
              <a:xfrm>
                <a:off x="1224" y="2295"/>
                <a:ext cx="216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3" name="Rectangle 10"/>
              <p:cNvSpPr>
                <a:spLocks noChangeArrowheads="1"/>
              </p:cNvSpPr>
              <p:nvPr/>
            </p:nvSpPr>
            <p:spPr bwMode="auto">
              <a:xfrm>
                <a:off x="1512" y="2295"/>
                <a:ext cx="162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4" name="Rectangle 11"/>
              <p:cNvSpPr>
                <a:spLocks noChangeArrowheads="1"/>
              </p:cNvSpPr>
              <p:nvPr/>
            </p:nvSpPr>
            <p:spPr bwMode="auto">
              <a:xfrm>
                <a:off x="1674" y="2295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20529" name="Text Box 16"/>
            <p:cNvSpPr txBox="1">
              <a:spLocks noChangeArrowheads="1"/>
            </p:cNvSpPr>
            <p:nvPr/>
          </p:nvSpPr>
          <p:spPr bwMode="auto">
            <a:xfrm>
              <a:off x="152400" y="4166192"/>
              <a:ext cx="1061122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30" name="Text Box 40"/>
            <p:cNvSpPr txBox="1">
              <a:spLocks noChangeArrowheads="1"/>
            </p:cNvSpPr>
            <p:nvPr/>
          </p:nvSpPr>
          <p:spPr bwMode="auto">
            <a:xfrm>
              <a:off x="3803650" y="4186162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C83</a:t>
              </a:r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4749800" y="4171950"/>
            <a:ext cx="3559175" cy="604838"/>
            <a:chOff x="4749623" y="4172337"/>
            <a:chExt cx="3559422" cy="603720"/>
          </a:xfrm>
        </p:grpSpPr>
        <p:sp>
          <p:nvSpPr>
            <p:cNvPr id="20523" name="Rectangle 4"/>
            <p:cNvSpPr>
              <a:spLocks noChangeArrowheads="1"/>
            </p:cNvSpPr>
            <p:nvPr/>
          </p:nvSpPr>
          <p:spPr bwMode="auto">
            <a:xfrm>
              <a:off x="6672177" y="4226103"/>
              <a:ext cx="524731" cy="2411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4" name="Rectangle 5"/>
            <p:cNvSpPr>
              <a:spLocks noChangeArrowheads="1"/>
            </p:cNvSpPr>
            <p:nvPr/>
          </p:nvSpPr>
          <p:spPr bwMode="auto">
            <a:xfrm>
              <a:off x="7196907" y="422610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5" name="Rectangle 6"/>
            <p:cNvSpPr>
              <a:spLocks noChangeArrowheads="1"/>
            </p:cNvSpPr>
            <p:nvPr/>
          </p:nvSpPr>
          <p:spPr bwMode="auto">
            <a:xfrm>
              <a:off x="4800638" y="4226103"/>
              <a:ext cx="1680595" cy="24118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6" name="Text Box 42"/>
            <p:cNvSpPr txBox="1">
              <a:spLocks noChangeArrowheads="1"/>
            </p:cNvSpPr>
            <p:nvPr/>
          </p:nvSpPr>
          <p:spPr bwMode="auto">
            <a:xfrm>
              <a:off x="4749623" y="4407373"/>
              <a:ext cx="104217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27" name="Text Box 43"/>
            <p:cNvSpPr txBox="1">
              <a:spLocks noChangeArrowheads="1"/>
            </p:cNvSpPr>
            <p:nvPr/>
          </p:nvSpPr>
          <p:spPr bwMode="auto">
            <a:xfrm>
              <a:off x="7750790" y="4172337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867400" y="4594225"/>
            <a:ext cx="1428750" cy="422275"/>
            <a:chOff x="5867400" y="4594787"/>
            <a:chExt cx="1428433" cy="422097"/>
          </a:xfrm>
        </p:grpSpPr>
        <p:sp>
          <p:nvSpPr>
            <p:cNvPr id="20521" name="Line 27"/>
            <p:cNvSpPr>
              <a:spLocks noChangeShapeType="1"/>
            </p:cNvSpPr>
            <p:nvPr/>
          </p:nvSpPr>
          <p:spPr bwMode="auto">
            <a:xfrm>
              <a:off x="7239000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2" name="Text Box 45"/>
            <p:cNvSpPr txBox="1">
              <a:spLocks noChangeArrowheads="1"/>
            </p:cNvSpPr>
            <p:nvPr/>
          </p:nvSpPr>
          <p:spPr bwMode="auto">
            <a:xfrm>
              <a:off x="5867400" y="4648200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sp>
        <p:nvSpPr>
          <p:cNvPr id="20494" name="Text Box 47"/>
          <p:cNvSpPr txBox="1">
            <a:spLocks noChangeArrowheads="1"/>
          </p:cNvSpPr>
          <p:nvPr/>
        </p:nvSpPr>
        <p:spPr bwMode="auto">
          <a:xfrm>
            <a:off x="1074738" y="3067050"/>
            <a:ext cx="81915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NH2</a:t>
            </a:r>
          </a:p>
        </p:txBody>
      </p:sp>
      <p:sp>
        <p:nvSpPr>
          <p:cNvPr id="20495" name="Text Box 48"/>
          <p:cNvSpPr txBox="1">
            <a:spLocks noChangeArrowheads="1"/>
          </p:cNvSpPr>
          <p:nvPr/>
        </p:nvSpPr>
        <p:spPr bwMode="auto">
          <a:xfrm>
            <a:off x="6692900" y="3079750"/>
            <a:ext cx="1079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COOH</a:t>
            </a:r>
          </a:p>
        </p:txBody>
      </p: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243638" y="5038725"/>
            <a:ext cx="1985962" cy="663575"/>
            <a:chOff x="6243647" y="5039380"/>
            <a:chExt cx="1985953" cy="662993"/>
          </a:xfrm>
        </p:grpSpPr>
        <p:sp>
          <p:nvSpPr>
            <p:cNvPr id="20517" name="Rectangle 28"/>
            <p:cNvSpPr>
              <a:spLocks noChangeArrowheads="1"/>
            </p:cNvSpPr>
            <p:nvPr/>
          </p:nvSpPr>
          <p:spPr bwMode="auto">
            <a:xfrm>
              <a:off x="6243647" y="5112480"/>
              <a:ext cx="638422" cy="3133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8" name="Text Box 44"/>
            <p:cNvSpPr txBox="1">
              <a:spLocks noChangeArrowheads="1"/>
            </p:cNvSpPr>
            <p:nvPr/>
          </p:nvSpPr>
          <p:spPr bwMode="auto">
            <a:xfrm>
              <a:off x="6882069" y="5039380"/>
              <a:ext cx="64104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sz="2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endParaRPr lang="en-US" sz="2800" b="1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9" name="Rectangle 49"/>
            <p:cNvSpPr>
              <a:spLocks noChangeArrowheads="1"/>
            </p:cNvSpPr>
            <p:nvPr/>
          </p:nvSpPr>
          <p:spPr bwMode="auto">
            <a:xfrm>
              <a:off x="7546728" y="5141668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0" name="Text Box 50"/>
            <p:cNvSpPr txBox="1">
              <a:spLocks noChangeArrowheads="1"/>
            </p:cNvSpPr>
            <p:nvPr/>
          </p:nvSpPr>
          <p:spPr bwMode="auto">
            <a:xfrm>
              <a:off x="7464368" y="5318328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2474913" y="5122863"/>
            <a:ext cx="1676400" cy="560387"/>
            <a:chOff x="2474333" y="5123233"/>
            <a:chExt cx="1676222" cy="560706"/>
          </a:xfrm>
        </p:grpSpPr>
        <p:sp>
          <p:nvSpPr>
            <p:cNvPr id="20513" name="Rectangle 12"/>
            <p:cNvSpPr>
              <a:spLocks noChangeArrowheads="1"/>
            </p:cNvSpPr>
            <p:nvPr/>
          </p:nvSpPr>
          <p:spPr bwMode="auto">
            <a:xfrm>
              <a:off x="3453830" y="5130914"/>
              <a:ext cx="279856" cy="36868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4" name="Text Box 41"/>
            <p:cNvSpPr txBox="1">
              <a:spLocks noChangeArrowheads="1"/>
            </p:cNvSpPr>
            <p:nvPr/>
          </p:nvSpPr>
          <p:spPr bwMode="auto">
            <a:xfrm>
              <a:off x="3733686" y="5218477"/>
              <a:ext cx="416869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p3</a:t>
              </a:r>
            </a:p>
          </p:txBody>
        </p:sp>
        <p:sp>
          <p:nvSpPr>
            <p:cNvPr id="20515" name="Rectangle 51"/>
            <p:cNvSpPr>
              <a:spLocks noChangeArrowheads="1"/>
            </p:cNvSpPr>
            <p:nvPr/>
          </p:nvSpPr>
          <p:spPr bwMode="auto">
            <a:xfrm>
              <a:off x="2609888" y="512323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6" name="Text Box 52"/>
            <p:cNvSpPr txBox="1">
              <a:spLocks noChangeArrowheads="1"/>
            </p:cNvSpPr>
            <p:nvPr/>
          </p:nvSpPr>
          <p:spPr bwMode="auto">
            <a:xfrm>
              <a:off x="2474333" y="5299894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3124200" y="1196975"/>
            <a:ext cx="1468438" cy="1317625"/>
            <a:chOff x="3124200" y="1196975"/>
            <a:chExt cx="1468438" cy="1317625"/>
          </a:xfrm>
        </p:grpSpPr>
        <p:sp>
          <p:nvSpPr>
            <p:cNvPr id="20511" name="Line 53"/>
            <p:cNvSpPr>
              <a:spLocks noChangeShapeType="1"/>
            </p:cNvSpPr>
            <p:nvPr/>
          </p:nvSpPr>
          <p:spPr bwMode="auto">
            <a:xfrm flipH="1" flipV="1">
              <a:off x="3810000" y="1524000"/>
              <a:ext cx="762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2" name="Text Box 56"/>
            <p:cNvSpPr txBox="1">
              <a:spLocks noChangeArrowheads="1"/>
            </p:cNvSpPr>
            <p:nvPr/>
          </p:nvSpPr>
          <p:spPr bwMode="auto">
            <a:xfrm>
              <a:off x="3124200" y="1196975"/>
              <a:ext cx="1468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14" name="Group 59"/>
          <p:cNvGrpSpPr>
            <a:grpSpLocks/>
          </p:cNvGrpSpPr>
          <p:nvPr/>
        </p:nvGrpSpPr>
        <p:grpSpPr bwMode="auto">
          <a:xfrm>
            <a:off x="5334000" y="852488"/>
            <a:ext cx="1665288" cy="1738312"/>
            <a:chOff x="5334000" y="852488"/>
            <a:chExt cx="1665288" cy="1738312"/>
          </a:xfrm>
        </p:grpSpPr>
        <p:sp>
          <p:nvSpPr>
            <p:cNvPr id="20509" name="Line 54"/>
            <p:cNvSpPr>
              <a:spLocks noChangeShapeType="1"/>
            </p:cNvSpPr>
            <p:nvPr/>
          </p:nvSpPr>
          <p:spPr bwMode="auto">
            <a:xfrm flipV="1">
              <a:off x="5334000" y="1143000"/>
              <a:ext cx="762000" cy="144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Text Box 57"/>
            <p:cNvSpPr txBox="1">
              <a:spLocks noChangeArrowheads="1"/>
            </p:cNvSpPr>
            <p:nvPr/>
          </p:nvSpPr>
          <p:spPr bwMode="auto">
            <a:xfrm>
              <a:off x="5519738" y="852488"/>
              <a:ext cx="14795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31950" y="1068388"/>
            <a:ext cx="6216650" cy="4951412"/>
            <a:chOff x="548" y="11587"/>
            <a:chExt cx="4914" cy="3972"/>
          </a:xfrm>
        </p:grpSpPr>
        <p:pic>
          <p:nvPicPr>
            <p:cNvPr id="22577" name="Picture 3" descr="shuttle.jpg                                                    0000524Dlucia3                         B608C160: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8" y="12351"/>
              <a:ext cx="4914" cy="3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8" name="Rectangle 28"/>
            <p:cNvSpPr>
              <a:spLocks noChangeArrowheads="1"/>
            </p:cNvSpPr>
            <p:nvPr/>
          </p:nvSpPr>
          <p:spPr bwMode="auto">
            <a:xfrm rot="5693856">
              <a:off x="2773" y="14874"/>
              <a:ext cx="175" cy="7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9" name="Text Box 29"/>
            <p:cNvSpPr txBox="1">
              <a:spLocks noChangeArrowheads="1"/>
            </p:cNvSpPr>
            <p:nvPr/>
          </p:nvSpPr>
          <p:spPr bwMode="auto">
            <a:xfrm>
              <a:off x="2665" y="11587"/>
              <a:ext cx="177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 b="1">
                <a:solidFill>
                  <a:srgbClr val="072D0C"/>
                </a:solidFill>
                <a:latin typeface="Arial" pitchFamily="-105" charset="0"/>
              </a:endParaRPr>
            </a:p>
          </p:txBody>
        </p:sp>
      </p:grpSp>
      <p:sp>
        <p:nvSpPr>
          <p:cNvPr id="22531" name="TextBox 49"/>
          <p:cNvSpPr txBox="1">
            <a:spLocks noChangeArrowheads="1"/>
          </p:cNvSpPr>
          <p:nvPr/>
        </p:nvSpPr>
        <p:spPr bwMode="auto">
          <a:xfrm>
            <a:off x="2968625" y="228600"/>
            <a:ext cx="3257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Trafficking of APP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8200" y="1397000"/>
            <a:ext cx="2120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a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  <a:p>
            <a:endParaRPr lang="en-US" sz="1600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2895600" y="1752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781800" y="2819400"/>
            <a:ext cx="2108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b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 flipH="1">
            <a:off x="6400800" y="3124200"/>
            <a:ext cx="51117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5300" y="4519613"/>
            <a:ext cx="20701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g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  <a:endParaRPr lang="en-US" sz="1600" b="1">
              <a:solidFill>
                <a:srgbClr val="072D0C"/>
              </a:solidFill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H="1" flipV="1">
            <a:off x="6464300" y="4483100"/>
            <a:ext cx="38735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3429000" y="1173163"/>
            <a:ext cx="661988" cy="1493837"/>
            <a:chOff x="3453203" y="838200"/>
            <a:chExt cx="661727" cy="1493826"/>
          </a:xfrm>
        </p:grpSpPr>
        <p:sp>
          <p:nvSpPr>
            <p:cNvPr id="22571" name="Rectangle 9"/>
            <p:cNvSpPr>
              <a:spLocks noChangeArrowheads="1"/>
            </p:cNvSpPr>
            <p:nvPr/>
          </p:nvSpPr>
          <p:spPr bwMode="auto">
            <a:xfrm rot="5362987" flipV="1">
              <a:off x="3276107" y="1375982"/>
              <a:ext cx="672007" cy="54189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Rectangle 10"/>
            <p:cNvSpPr>
              <a:spLocks noChangeArrowheads="1"/>
            </p:cNvSpPr>
            <p:nvPr/>
          </p:nvSpPr>
          <p:spPr bwMode="auto">
            <a:xfrm rot="5362987" flipV="1">
              <a:off x="3552417" y="1775963"/>
              <a:ext cx="128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3" name="Rectangle 11"/>
            <p:cNvSpPr>
              <a:spLocks noChangeArrowheads="1"/>
            </p:cNvSpPr>
            <p:nvPr/>
          </p:nvSpPr>
          <p:spPr bwMode="auto">
            <a:xfrm rot="5362987" flipV="1">
              <a:off x="3561010" y="2002395"/>
              <a:ext cx="96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4" name="Rectangle 12"/>
            <p:cNvSpPr>
              <a:spLocks noChangeArrowheads="1"/>
            </p:cNvSpPr>
            <p:nvPr/>
          </p:nvSpPr>
          <p:spPr bwMode="auto">
            <a:xfrm rot="5362987" flipV="1">
              <a:off x="3498732" y="2162388"/>
              <a:ext cx="224002" cy="54189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5" name="Text Box 37"/>
            <p:cNvSpPr txBox="1">
              <a:spLocks noChangeArrowheads="1"/>
            </p:cNvSpPr>
            <p:nvPr/>
          </p:nvSpPr>
          <p:spPr bwMode="auto">
            <a:xfrm>
              <a:off x="3453203" y="838200"/>
              <a:ext cx="661727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Symbol" pitchFamily="-105" charset="2"/>
                </a:rPr>
                <a:t>a</a:t>
              </a:r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  <p:sp>
          <p:nvSpPr>
            <p:cNvPr id="22576" name="Text Box 40"/>
            <p:cNvSpPr txBox="1">
              <a:spLocks noChangeArrowheads="1"/>
            </p:cNvSpPr>
            <p:nvPr/>
          </p:nvSpPr>
          <p:spPr bwMode="auto">
            <a:xfrm>
              <a:off x="3581400" y="2057400"/>
              <a:ext cx="463730" cy="274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Arial" pitchFamily="-105" charset="0"/>
                </a:rPr>
                <a:t>C83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2879725" y="1295400"/>
            <a:ext cx="549275" cy="1447800"/>
            <a:chOff x="2743200" y="914400"/>
            <a:chExt cx="549181" cy="1447752"/>
          </a:xfrm>
        </p:grpSpPr>
        <p:sp>
          <p:nvSpPr>
            <p:cNvPr id="22567" name="Rectangle 5"/>
            <p:cNvSpPr>
              <a:spLocks noChangeArrowheads="1"/>
            </p:cNvSpPr>
            <p:nvPr/>
          </p:nvSpPr>
          <p:spPr bwMode="auto">
            <a:xfrm rot="5324973">
              <a:off x="2825581" y="1374896"/>
              <a:ext cx="822812" cy="5523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8" name="Rectangle 6"/>
            <p:cNvSpPr>
              <a:spLocks noChangeArrowheads="1"/>
            </p:cNvSpPr>
            <p:nvPr/>
          </p:nvSpPr>
          <p:spPr bwMode="auto">
            <a:xfrm rot="5324973">
              <a:off x="3111931" y="1923196"/>
              <a:ext cx="274049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 rot="5324973">
              <a:off x="3117749" y="2197346"/>
              <a:ext cx="274381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Text Box 34"/>
            <p:cNvSpPr txBox="1">
              <a:spLocks noChangeArrowheads="1"/>
            </p:cNvSpPr>
            <p:nvPr/>
          </p:nvSpPr>
          <p:spPr bwMode="auto">
            <a:xfrm>
              <a:off x="2743200" y="914400"/>
              <a:ext cx="549181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</p:grpSp>
      <p:grpSp>
        <p:nvGrpSpPr>
          <p:cNvPr id="5" name="Group 73"/>
          <p:cNvGrpSpPr>
            <a:grpSpLocks/>
          </p:cNvGrpSpPr>
          <p:nvPr/>
        </p:nvGrpSpPr>
        <p:grpSpPr bwMode="auto">
          <a:xfrm flipV="1">
            <a:off x="6324600" y="3200400"/>
            <a:ext cx="76200" cy="533400"/>
            <a:chOff x="5422810" y="2163440"/>
            <a:chExt cx="72775" cy="443485"/>
          </a:xfrm>
        </p:grpSpPr>
        <p:sp>
          <p:nvSpPr>
            <p:cNvPr id="22564" name="Rectangle 17"/>
            <p:cNvSpPr>
              <a:spLocks noChangeArrowheads="1"/>
            </p:cNvSpPr>
            <p:nvPr/>
          </p:nvSpPr>
          <p:spPr bwMode="auto">
            <a:xfrm rot="5321437">
              <a:off x="5323080" y="2263170"/>
              <a:ext cx="266154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5" name="Rectangle 18"/>
            <p:cNvSpPr>
              <a:spLocks noChangeArrowheads="1"/>
            </p:cNvSpPr>
            <p:nvPr/>
          </p:nvSpPr>
          <p:spPr bwMode="auto">
            <a:xfrm rot="5321437">
              <a:off x="5415888" y="2440524"/>
              <a:ext cx="88646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6" name="Rectangle 19"/>
            <p:cNvSpPr>
              <a:spLocks noChangeArrowheads="1"/>
            </p:cNvSpPr>
            <p:nvPr/>
          </p:nvSpPr>
          <p:spPr bwMode="auto">
            <a:xfrm rot="5321437">
              <a:off x="5417861" y="2529201"/>
              <a:ext cx="88754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5859463" y="3200400"/>
            <a:ext cx="693737" cy="762000"/>
            <a:chOff x="5464436" y="2762250"/>
            <a:chExt cx="616999" cy="583663"/>
          </a:xfrm>
        </p:grpSpPr>
        <p:sp>
          <p:nvSpPr>
            <p:cNvPr id="22559" name="Rectangle 14"/>
            <p:cNvSpPr>
              <a:spLocks noChangeArrowheads="1"/>
            </p:cNvSpPr>
            <p:nvPr/>
          </p:nvSpPr>
          <p:spPr bwMode="auto">
            <a:xfrm rot="-5475027">
              <a:off x="5576395" y="3035109"/>
              <a:ext cx="88711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0" name="Rectangle 13"/>
            <p:cNvSpPr>
              <a:spLocks noChangeArrowheads="1"/>
            </p:cNvSpPr>
            <p:nvPr/>
          </p:nvSpPr>
          <p:spPr bwMode="auto">
            <a:xfrm rot="-5475027">
              <a:off x="5364717" y="3179500"/>
              <a:ext cx="266132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1" name="Rectangle 15"/>
            <p:cNvSpPr>
              <a:spLocks noChangeArrowheads="1"/>
            </p:cNvSpPr>
            <p:nvPr/>
          </p:nvSpPr>
          <p:spPr bwMode="auto">
            <a:xfrm rot="-5475027">
              <a:off x="5574311" y="2945455"/>
              <a:ext cx="88711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2" name="Text Box 39"/>
            <p:cNvSpPr txBox="1">
              <a:spLocks noChangeArrowheads="1"/>
            </p:cNvSpPr>
            <p:nvPr/>
          </p:nvSpPr>
          <p:spPr bwMode="auto">
            <a:xfrm>
              <a:off x="5587820" y="2762250"/>
              <a:ext cx="419919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Arial" pitchFamily="-105" charset="0"/>
                </a:rPr>
                <a:t>C99</a:t>
              </a:r>
            </a:p>
          </p:txBody>
        </p:sp>
        <p:sp>
          <p:nvSpPr>
            <p:cNvPr id="22563" name="Text Box 38"/>
            <p:cNvSpPr txBox="1">
              <a:spLocks noChangeArrowheads="1"/>
            </p:cNvSpPr>
            <p:nvPr/>
          </p:nvSpPr>
          <p:spPr bwMode="auto">
            <a:xfrm>
              <a:off x="5486400" y="3124200"/>
              <a:ext cx="595035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Symbol" pitchFamily="-105" charset="2"/>
                </a:rPr>
                <a:t>b</a:t>
              </a:r>
              <a:r>
                <a:rPr lang="en-US" sz="1000" b="1">
                  <a:latin typeface="Arial" pitchFamily="-105" charset="0"/>
                </a:rPr>
                <a:t>APPs</a:t>
              </a:r>
              <a:endParaRPr lang="en-US" sz="1000" b="1">
                <a:latin typeface="Symbol" pitchFamily="-105" charset="2"/>
              </a:endParaRPr>
            </a:p>
          </p:txBody>
        </p:sp>
      </p:grpSp>
      <p:grpSp>
        <p:nvGrpSpPr>
          <p:cNvPr id="7" name="Group 98"/>
          <p:cNvGrpSpPr>
            <a:grpSpLocks/>
          </p:cNvGrpSpPr>
          <p:nvPr/>
        </p:nvGrpSpPr>
        <p:grpSpPr bwMode="auto">
          <a:xfrm>
            <a:off x="6380163" y="1905000"/>
            <a:ext cx="554037" cy="688975"/>
            <a:chOff x="5261225" y="1673423"/>
            <a:chExt cx="553707" cy="688777"/>
          </a:xfrm>
        </p:grpSpPr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261225" y="1918715"/>
              <a:ext cx="72775" cy="443485"/>
              <a:chOff x="5422810" y="2163440"/>
              <a:chExt cx="72775" cy="443485"/>
            </a:xfrm>
          </p:grpSpPr>
          <p:sp>
            <p:nvSpPr>
              <p:cNvPr id="22556" name="Rectangle 17"/>
              <p:cNvSpPr>
                <a:spLocks noChangeArrowheads="1"/>
              </p:cNvSpPr>
              <p:nvPr/>
            </p:nvSpPr>
            <p:spPr bwMode="auto">
              <a:xfrm rot="5321437">
                <a:off x="5323080" y="2263170"/>
                <a:ext cx="266154" cy="66694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7" name="Rectangle 18"/>
              <p:cNvSpPr>
                <a:spLocks noChangeArrowheads="1"/>
              </p:cNvSpPr>
              <p:nvPr/>
            </p:nvSpPr>
            <p:spPr bwMode="auto">
              <a:xfrm rot="5321437">
                <a:off x="5415888" y="2440524"/>
                <a:ext cx="88646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8" name="Rectangle 19"/>
              <p:cNvSpPr>
                <a:spLocks noChangeArrowheads="1"/>
              </p:cNvSpPr>
              <p:nvPr/>
            </p:nvSpPr>
            <p:spPr bwMode="auto">
              <a:xfrm rot="5321437">
                <a:off x="5417861" y="2529201"/>
                <a:ext cx="88754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55" name="TextBox 93"/>
            <p:cNvSpPr txBox="1">
              <a:spLocks noChangeArrowheads="1"/>
            </p:cNvSpPr>
            <p:nvPr/>
          </p:nvSpPr>
          <p:spPr bwMode="auto">
            <a:xfrm>
              <a:off x="5264356" y="1673423"/>
              <a:ext cx="5505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APP</a:t>
              </a:r>
            </a:p>
          </p:txBody>
        </p:sp>
      </p:grpSp>
      <p:grpSp>
        <p:nvGrpSpPr>
          <p:cNvPr id="9" name="Group 101"/>
          <p:cNvGrpSpPr>
            <a:grpSpLocks/>
          </p:cNvGrpSpPr>
          <p:nvPr/>
        </p:nvGrpSpPr>
        <p:grpSpPr bwMode="auto">
          <a:xfrm>
            <a:off x="5868988" y="4143375"/>
            <a:ext cx="836612" cy="276225"/>
            <a:chOff x="5278703" y="3464868"/>
            <a:chExt cx="512497" cy="166766"/>
          </a:xfrm>
        </p:grpSpPr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 rot="-5403527">
              <a:off x="5243089" y="3540788"/>
              <a:ext cx="126460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3" name="TextBox 97"/>
            <p:cNvSpPr txBox="1">
              <a:spLocks noChangeArrowheads="1"/>
            </p:cNvSpPr>
            <p:nvPr/>
          </p:nvSpPr>
          <p:spPr bwMode="auto">
            <a:xfrm>
              <a:off x="5324418" y="3464868"/>
              <a:ext cx="466782" cy="139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364288" y="4135438"/>
            <a:ext cx="569912" cy="512762"/>
            <a:chOff x="5462072" y="3581400"/>
            <a:chExt cx="420722" cy="260350"/>
          </a:xfrm>
        </p:grpSpPr>
        <p:grpSp>
          <p:nvGrpSpPr>
            <p:cNvPr id="11" name="Group 90"/>
            <p:cNvGrpSpPr>
              <a:grpSpLocks/>
            </p:cNvGrpSpPr>
            <p:nvPr/>
          </p:nvGrpSpPr>
          <p:grpSpPr bwMode="auto">
            <a:xfrm>
              <a:off x="5462072" y="3663385"/>
              <a:ext cx="68778" cy="178365"/>
              <a:chOff x="5411161" y="3429717"/>
              <a:chExt cx="68778" cy="178365"/>
            </a:xfrm>
          </p:grpSpPr>
          <p:sp>
            <p:nvSpPr>
              <p:cNvPr id="22550" name="Rectangle 14"/>
              <p:cNvSpPr>
                <a:spLocks noChangeArrowheads="1"/>
              </p:cNvSpPr>
              <p:nvPr/>
            </p:nvSpPr>
            <p:spPr bwMode="auto">
              <a:xfrm rot="-5475027">
                <a:off x="5402236" y="3530380"/>
                <a:ext cx="88711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1" name="Rectangle 15"/>
              <p:cNvSpPr>
                <a:spLocks noChangeArrowheads="1"/>
              </p:cNvSpPr>
              <p:nvPr/>
            </p:nvSpPr>
            <p:spPr bwMode="auto">
              <a:xfrm rot="-5475027">
                <a:off x="5400152" y="3440726"/>
                <a:ext cx="88711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49" name="TextBox 99"/>
            <p:cNvSpPr txBox="1">
              <a:spLocks noChangeArrowheads="1"/>
            </p:cNvSpPr>
            <p:nvPr/>
          </p:nvSpPr>
          <p:spPr bwMode="auto">
            <a:xfrm>
              <a:off x="5486400" y="3581400"/>
              <a:ext cx="396394" cy="117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2" name="Group 103"/>
          <p:cNvGrpSpPr>
            <a:grpSpLocks/>
          </p:cNvGrpSpPr>
          <p:nvPr/>
        </p:nvGrpSpPr>
        <p:grpSpPr bwMode="auto">
          <a:xfrm>
            <a:off x="5410200" y="4500563"/>
            <a:ext cx="628650" cy="528637"/>
            <a:chOff x="4953000" y="3669383"/>
            <a:chExt cx="423989" cy="336557"/>
          </a:xfrm>
        </p:grpSpPr>
        <p:sp>
          <p:nvSpPr>
            <p:cNvPr id="22546" name="Rectangle 23"/>
            <p:cNvSpPr>
              <a:spLocks noChangeArrowheads="1"/>
            </p:cNvSpPr>
            <p:nvPr/>
          </p:nvSpPr>
          <p:spPr bwMode="auto">
            <a:xfrm rot="-5403527">
              <a:off x="5229542" y="3704997"/>
              <a:ext cx="126460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47" name="TextBox 102"/>
            <p:cNvSpPr txBox="1">
              <a:spLocks noChangeArrowheads="1"/>
            </p:cNvSpPr>
            <p:nvPr/>
          </p:nvSpPr>
          <p:spPr bwMode="auto">
            <a:xfrm>
              <a:off x="4953000" y="3810000"/>
              <a:ext cx="423989" cy="195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4988" y="1182688"/>
            <a:ext cx="4768850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4988" y="4995863"/>
            <a:ext cx="4821237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6675438" y="3475038"/>
            <a:ext cx="1533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5" charset="0"/>
              </a:rPr>
              <a:t>10 months old</a:t>
            </a:r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6453188"/>
            <a:ext cx="84248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1287463" y="87313"/>
            <a:ext cx="59563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  <a:latin typeface="Calibri" pitchFamily="-105" charset="0"/>
              </a:rPr>
              <a:t>ADAM10 protects from plaque deposition </a:t>
            </a:r>
          </a:p>
          <a:p>
            <a:pPr algn="ctr"/>
            <a:r>
              <a:rPr lang="en-US" sz="2600" b="1">
                <a:solidFill>
                  <a:srgbClr val="FF0000"/>
                </a:solidFill>
                <a:latin typeface="Calibri" pitchFamily="-105" charset="0"/>
              </a:rPr>
              <a:t>in APPTg V717I (Indiana) mice…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79" y="931333"/>
            <a:ext cx="5236632" cy="5392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51" y="451556"/>
            <a:ext cx="808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ADAM 10 LOAD mutations affect plaque deposition in AD mice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1" y="6529037"/>
            <a:ext cx="2681111" cy="2495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189163" y="452438"/>
            <a:ext cx="4575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BACE Domains and trafficking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6075" y="1524000"/>
            <a:ext cx="8574088" cy="1517650"/>
            <a:chOff x="609600" y="1524000"/>
            <a:chExt cx="8573257" cy="1517650"/>
          </a:xfrm>
        </p:grpSpPr>
        <p:sp>
          <p:nvSpPr>
            <p:cNvPr id="66567" name="Rectangle 3"/>
            <p:cNvSpPr>
              <a:spLocks noChangeArrowheads="1"/>
            </p:cNvSpPr>
            <p:nvPr/>
          </p:nvSpPr>
          <p:spPr bwMode="auto">
            <a:xfrm>
              <a:off x="677863" y="1827213"/>
              <a:ext cx="7731125" cy="53022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alibri" charset="0"/>
              </a:endParaRPr>
            </a:p>
          </p:txBody>
        </p:sp>
        <p:sp>
          <p:nvSpPr>
            <p:cNvPr id="66568" name="Rectangle 4"/>
            <p:cNvSpPr>
              <a:spLocks noChangeArrowheads="1"/>
            </p:cNvSpPr>
            <p:nvPr/>
          </p:nvSpPr>
          <p:spPr bwMode="auto">
            <a:xfrm>
              <a:off x="7092950" y="1827213"/>
              <a:ext cx="776288" cy="530225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FFFF00"/>
                  </a:solidFill>
                  <a:latin typeface="Calibri" charset="0"/>
                </a:rPr>
                <a:t>TM</a:t>
              </a:r>
              <a:endParaRPr lang="en-US">
                <a:latin typeface="Calibri" charset="0"/>
              </a:endParaRPr>
            </a:p>
          </p:txBody>
        </p:sp>
        <p:sp>
          <p:nvSpPr>
            <p:cNvPr id="66569" name="Rectangle 5"/>
            <p:cNvSpPr>
              <a:spLocks noChangeArrowheads="1"/>
            </p:cNvSpPr>
            <p:nvPr/>
          </p:nvSpPr>
          <p:spPr bwMode="auto">
            <a:xfrm>
              <a:off x="1166813" y="1827213"/>
              <a:ext cx="892175" cy="53022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>
                  <a:solidFill>
                    <a:srgbClr val="000099"/>
                  </a:solidFill>
                  <a:latin typeface="Calibri" charset="0"/>
                </a:rPr>
                <a:t>Propeptide</a:t>
              </a:r>
            </a:p>
            <a:p>
              <a:pPr algn="ctr"/>
              <a:r>
                <a:rPr lang="en-US" sz="1600" b="1">
                  <a:solidFill>
                    <a:srgbClr val="000099"/>
                  </a:solidFill>
                  <a:latin typeface="Calibri" charset="0"/>
                </a:rPr>
                <a:t>sequence</a:t>
              </a:r>
              <a:endParaRPr lang="en-US">
                <a:solidFill>
                  <a:srgbClr val="FFFF99"/>
                </a:solidFill>
                <a:latin typeface="Calibri" charset="0"/>
              </a:endParaRPr>
            </a:p>
          </p:txBody>
        </p:sp>
        <p:sp>
          <p:nvSpPr>
            <p:cNvPr id="66570" name="Rectangle 6"/>
            <p:cNvSpPr>
              <a:spLocks noChangeArrowheads="1"/>
            </p:cNvSpPr>
            <p:nvPr/>
          </p:nvSpPr>
          <p:spPr bwMode="auto">
            <a:xfrm>
              <a:off x="2900363" y="1827213"/>
              <a:ext cx="698500" cy="53022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latin typeface="Calibri" charset="0"/>
                </a:rPr>
                <a:t>DTG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1" name="Rectangle 7"/>
            <p:cNvSpPr>
              <a:spLocks noChangeArrowheads="1"/>
            </p:cNvSpPr>
            <p:nvPr/>
          </p:nvSpPr>
          <p:spPr bwMode="auto">
            <a:xfrm>
              <a:off x="5268913" y="1827213"/>
              <a:ext cx="698500" cy="53022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latin typeface="Calibri" charset="0"/>
                </a:rPr>
                <a:t>DSG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2" name="Line 8"/>
            <p:cNvSpPr>
              <a:spLocks noChangeShapeType="1"/>
            </p:cNvSpPr>
            <p:nvPr/>
          </p:nvSpPr>
          <p:spPr bwMode="auto">
            <a:xfrm flipH="1">
              <a:off x="8064500" y="2357438"/>
              <a:ext cx="231775" cy="303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3" name="Line 9"/>
            <p:cNvSpPr>
              <a:spLocks noChangeShapeType="1"/>
            </p:cNvSpPr>
            <p:nvPr/>
          </p:nvSpPr>
          <p:spPr bwMode="auto">
            <a:xfrm>
              <a:off x="8374063" y="2357438"/>
              <a:ext cx="233363" cy="303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4" name="Text Box 10"/>
            <p:cNvSpPr txBox="1">
              <a:spLocks noChangeArrowheads="1"/>
            </p:cNvSpPr>
            <p:nvPr/>
          </p:nvSpPr>
          <p:spPr bwMode="auto">
            <a:xfrm>
              <a:off x="7850944" y="2584450"/>
              <a:ext cx="13319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66"/>
                  </a:solidFill>
                  <a:latin typeface="Calibri" charset="0"/>
                </a:rPr>
                <a:t>DDI</a:t>
              </a:r>
              <a:r>
                <a:rPr lang="en-US" b="1">
                  <a:solidFill>
                    <a:srgbClr val="000066"/>
                  </a:solidFill>
                  <a:latin typeface="Calibri" charset="0"/>
                </a:rPr>
                <a:t>SLL</a:t>
              </a:r>
              <a:r>
                <a:rPr lang="en-US">
                  <a:solidFill>
                    <a:srgbClr val="000066"/>
                  </a:solidFill>
                  <a:latin typeface="Calibri" charset="0"/>
                </a:rPr>
                <a:t>K</a:t>
              </a:r>
            </a:p>
          </p:txBody>
        </p:sp>
        <p:sp>
          <p:nvSpPr>
            <p:cNvPr id="66575" name="Line 11"/>
            <p:cNvSpPr>
              <a:spLocks noChangeShapeType="1"/>
            </p:cNvSpPr>
            <p:nvPr/>
          </p:nvSpPr>
          <p:spPr bwMode="auto">
            <a:xfrm>
              <a:off x="2051050" y="2433638"/>
              <a:ext cx="0" cy="2270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6" name="Text Box 12"/>
            <p:cNvSpPr txBox="1">
              <a:spLocks noChangeArrowheads="1"/>
            </p:cNvSpPr>
            <p:nvPr/>
          </p:nvSpPr>
          <p:spPr bwMode="auto">
            <a:xfrm>
              <a:off x="1739900" y="2584450"/>
              <a:ext cx="5810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66"/>
                  </a:solidFill>
                  <a:latin typeface="Calibri" charset="0"/>
                </a:rPr>
                <a:t>furin</a:t>
              </a:r>
              <a:endParaRPr lang="en-US">
                <a:solidFill>
                  <a:srgbClr val="000066"/>
                </a:solidFill>
                <a:latin typeface="Calibri" charset="0"/>
              </a:endParaRPr>
            </a:p>
          </p:txBody>
        </p:sp>
        <p:sp>
          <p:nvSpPr>
            <p:cNvPr id="66577" name="Text Box 13"/>
            <p:cNvSpPr txBox="1">
              <a:spLocks noChangeArrowheads="1"/>
            </p:cNvSpPr>
            <p:nvPr/>
          </p:nvSpPr>
          <p:spPr bwMode="auto">
            <a:xfrm>
              <a:off x="609600" y="1524000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  <a:latin typeface="Calibri" charset="0"/>
                </a:rPr>
                <a:t>1</a:t>
              </a:r>
              <a:endParaRPr lang="en-US" sz="1400">
                <a:latin typeface="Calibri" charset="0"/>
              </a:endParaRPr>
            </a:p>
          </p:txBody>
        </p:sp>
        <p:sp>
          <p:nvSpPr>
            <p:cNvPr id="66578" name="Text Box 14"/>
            <p:cNvSpPr txBox="1">
              <a:spLocks noChangeArrowheads="1"/>
            </p:cNvSpPr>
            <p:nvPr/>
          </p:nvSpPr>
          <p:spPr bwMode="auto">
            <a:xfrm>
              <a:off x="8124825" y="1600200"/>
              <a:ext cx="4841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  <a:latin typeface="Calibri" charset="0"/>
                </a:rPr>
                <a:t>501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9" name="Text Box 15"/>
            <p:cNvSpPr txBox="1">
              <a:spLocks noChangeArrowheads="1"/>
            </p:cNvSpPr>
            <p:nvPr/>
          </p:nvSpPr>
          <p:spPr bwMode="auto">
            <a:xfrm>
              <a:off x="6962775" y="1524000"/>
              <a:ext cx="10429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99"/>
                  </a:solidFill>
                  <a:latin typeface="Calibri" charset="0"/>
                </a:rPr>
                <a:t>aa460-476</a:t>
              </a:r>
              <a:endParaRPr lang="en-US">
                <a:latin typeface="Calibri" charset="0"/>
              </a:endParaRPr>
            </a:p>
          </p:txBody>
        </p:sp>
      </p:grpSp>
      <p:sp>
        <p:nvSpPr>
          <p:cNvPr id="20" name="Down Arrow 19"/>
          <p:cNvSpPr/>
          <p:nvPr/>
        </p:nvSpPr>
        <p:spPr>
          <a:xfrm>
            <a:off x="6380163" y="3211513"/>
            <a:ext cx="2028825" cy="1884362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094288" y="5372100"/>
            <a:ext cx="4006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 charset="0"/>
              </a:rPr>
              <a:t>Regulation of BACE Trafficking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956425" y="6146800"/>
            <a:ext cx="1312863" cy="5540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Calibri" charset="0"/>
              </a:rPr>
              <a:t>Abeta?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1425" y="1136650"/>
            <a:ext cx="4619625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75" y="5059363"/>
            <a:ext cx="63690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4863" y="6249988"/>
            <a:ext cx="56181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311150" y="225425"/>
            <a:ext cx="854233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  <a:latin typeface="Calibri" charset="0"/>
              </a:rPr>
              <a:t>GGA proteins: a crucial role in the regulation </a:t>
            </a:r>
          </a:p>
          <a:p>
            <a:pPr algn="ctr"/>
            <a:r>
              <a:rPr lang="en-US" sz="2600" b="1">
                <a:solidFill>
                  <a:srgbClr val="FF0000"/>
                </a:solidFill>
                <a:latin typeface="Calibri" charset="0"/>
              </a:rPr>
              <a:t>of BACE trafficking and degradation through BACE LL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108200"/>
            <a:ext cx="36576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79600"/>
            <a:ext cx="4937125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898633" y="304800"/>
            <a:ext cx="7480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During apoptosis GGA3 levels are destabilized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103188" y="339725"/>
            <a:ext cx="9009062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Presenilin: an active heterodimer in the </a:t>
            </a:r>
            <a:r>
              <a:rPr lang="en-US" sz="2400" b="1">
                <a:solidFill>
                  <a:srgbClr val="FF0000"/>
                </a:solidFill>
                <a:latin typeface="Symbol" charset="2"/>
                <a:ea typeface="Helvetica" charset="0"/>
                <a:cs typeface="Helvetica" charset="0"/>
              </a:rPr>
              <a:t>g</a:t>
            </a:r>
            <a:r>
              <a:rPr lang="en-US" sz="2400" b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-secretase complex</a:t>
            </a:r>
          </a:p>
          <a:p>
            <a:pPr algn="ctr"/>
            <a:r>
              <a:rPr lang="en-US" sz="2200" b="1">
                <a:latin typeface="Helvetica" charset="0"/>
                <a:ea typeface="Helvetica" charset="0"/>
                <a:cs typeface="Helvetica" charset="0"/>
              </a:rPr>
              <a:t>The Regulated Intramembrane Proteolysis</a:t>
            </a:r>
          </a:p>
          <a:p>
            <a:pPr algn="ctr"/>
            <a:r>
              <a:rPr lang="en-US" sz="2400" b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6553200" y="6486525"/>
            <a:ext cx="2330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 charset="0"/>
              </a:rPr>
              <a:t>Modified from Michael Wolfe</a:t>
            </a:r>
          </a:p>
        </p:txBody>
      </p:sp>
      <p:cxnSp>
        <p:nvCxnSpPr>
          <p:cNvPr id="44036" name="Straight Connector 10"/>
          <p:cNvCxnSpPr>
            <a:cxnSpLocks noChangeShapeType="1"/>
          </p:cNvCxnSpPr>
          <p:nvPr/>
        </p:nvCxnSpPr>
        <p:spPr bwMode="auto">
          <a:xfrm rot="10800000" flipV="1">
            <a:off x="3100388" y="3632200"/>
            <a:ext cx="38100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</p:cxn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908175" y="1371600"/>
            <a:ext cx="3095625" cy="2681288"/>
            <a:chOff x="408432" y="1549400"/>
            <a:chExt cx="3095779" cy="2680716"/>
          </a:xfrm>
        </p:grpSpPr>
        <p:pic>
          <p:nvPicPr>
            <p:cNvPr id="44048" name="Picture 4" descr="psgraph2.ti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8432" y="1549400"/>
              <a:ext cx="2487168" cy="2680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9" name="Freeform 8"/>
            <p:cNvSpPr>
              <a:spLocks noChangeArrowheads="1"/>
            </p:cNvSpPr>
            <p:nvPr/>
          </p:nvSpPr>
          <p:spPr bwMode="auto">
            <a:xfrm>
              <a:off x="2030418" y="3632200"/>
              <a:ext cx="446861" cy="355600"/>
            </a:xfrm>
            <a:custGeom>
              <a:avLst/>
              <a:gdLst>
                <a:gd name="T0" fmla="*/ 306382 w 446861"/>
                <a:gd name="T1" fmla="*/ 0 h 355600"/>
                <a:gd name="T2" fmla="*/ 344482 w 446861"/>
                <a:gd name="T3" fmla="*/ 38100 h 355600"/>
                <a:gd name="T4" fmla="*/ 350832 w 446861"/>
                <a:gd name="T5" fmla="*/ 69850 h 355600"/>
                <a:gd name="T6" fmla="*/ 357182 w 446861"/>
                <a:gd name="T7" fmla="*/ 88900 h 355600"/>
                <a:gd name="T8" fmla="*/ 363532 w 446861"/>
                <a:gd name="T9" fmla="*/ 114300 h 355600"/>
                <a:gd name="T10" fmla="*/ 369882 w 446861"/>
                <a:gd name="T11" fmla="*/ 133350 h 355600"/>
                <a:gd name="T12" fmla="*/ 388932 w 446861"/>
                <a:gd name="T13" fmla="*/ 146050 h 355600"/>
                <a:gd name="T14" fmla="*/ 427032 w 446861"/>
                <a:gd name="T15" fmla="*/ 177800 h 355600"/>
                <a:gd name="T16" fmla="*/ 446082 w 446861"/>
                <a:gd name="T17" fmla="*/ 222250 h 355600"/>
                <a:gd name="T18" fmla="*/ 414332 w 446861"/>
                <a:gd name="T19" fmla="*/ 292100 h 355600"/>
                <a:gd name="T20" fmla="*/ 395282 w 446861"/>
                <a:gd name="T21" fmla="*/ 298450 h 355600"/>
                <a:gd name="T22" fmla="*/ 357182 w 446861"/>
                <a:gd name="T23" fmla="*/ 323850 h 355600"/>
                <a:gd name="T24" fmla="*/ 331782 w 446861"/>
                <a:gd name="T25" fmla="*/ 336550 h 355600"/>
                <a:gd name="T26" fmla="*/ 312732 w 446861"/>
                <a:gd name="T27" fmla="*/ 349250 h 355600"/>
                <a:gd name="T28" fmla="*/ 287332 w 446861"/>
                <a:gd name="T29" fmla="*/ 355600 h 355600"/>
                <a:gd name="T30" fmla="*/ 230182 w 446861"/>
                <a:gd name="T31" fmla="*/ 349250 h 355600"/>
                <a:gd name="T32" fmla="*/ 211132 w 446861"/>
                <a:gd name="T33" fmla="*/ 336550 h 355600"/>
                <a:gd name="T34" fmla="*/ 185732 w 446861"/>
                <a:gd name="T35" fmla="*/ 323850 h 355600"/>
                <a:gd name="T36" fmla="*/ 147632 w 446861"/>
                <a:gd name="T37" fmla="*/ 298450 h 355600"/>
                <a:gd name="T38" fmla="*/ 96832 w 446861"/>
                <a:gd name="T39" fmla="*/ 279400 h 355600"/>
                <a:gd name="T40" fmla="*/ 52382 w 446861"/>
                <a:gd name="T41" fmla="*/ 228600 h 355600"/>
                <a:gd name="T42" fmla="*/ 39682 w 446861"/>
                <a:gd name="T43" fmla="*/ 203200 h 355600"/>
                <a:gd name="T44" fmla="*/ 20632 w 446861"/>
                <a:gd name="T45" fmla="*/ 190500 h 355600"/>
                <a:gd name="T46" fmla="*/ 1582 w 446861"/>
                <a:gd name="T47" fmla="*/ 152400 h 355600"/>
                <a:gd name="T48" fmla="*/ 1582 w 446861"/>
                <a:gd name="T49" fmla="*/ 95250 h 355600"/>
                <a:gd name="T50" fmla="*/ 7932 w 446861"/>
                <a:gd name="T51" fmla="*/ 107950 h 3556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6861"/>
                <a:gd name="T79" fmla="*/ 0 h 355600"/>
                <a:gd name="T80" fmla="*/ 446861 w 446861"/>
                <a:gd name="T81" fmla="*/ 355600 h 35560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6861" h="355600">
                  <a:moveTo>
                    <a:pt x="306382" y="0"/>
                  </a:moveTo>
                  <a:cubicBezTo>
                    <a:pt x="322212" y="11872"/>
                    <a:pt x="337215" y="18722"/>
                    <a:pt x="344482" y="38100"/>
                  </a:cubicBezTo>
                  <a:cubicBezTo>
                    <a:pt x="348272" y="48206"/>
                    <a:pt x="348214" y="59379"/>
                    <a:pt x="350832" y="69850"/>
                  </a:cubicBezTo>
                  <a:cubicBezTo>
                    <a:pt x="352455" y="76344"/>
                    <a:pt x="355343" y="82464"/>
                    <a:pt x="357182" y="88900"/>
                  </a:cubicBezTo>
                  <a:cubicBezTo>
                    <a:pt x="359580" y="97291"/>
                    <a:pt x="361134" y="105909"/>
                    <a:pt x="363532" y="114300"/>
                  </a:cubicBezTo>
                  <a:cubicBezTo>
                    <a:pt x="365371" y="120736"/>
                    <a:pt x="365701" y="128123"/>
                    <a:pt x="369882" y="133350"/>
                  </a:cubicBezTo>
                  <a:cubicBezTo>
                    <a:pt x="374650" y="139309"/>
                    <a:pt x="383069" y="141164"/>
                    <a:pt x="388932" y="146050"/>
                  </a:cubicBezTo>
                  <a:cubicBezTo>
                    <a:pt x="437825" y="186794"/>
                    <a:pt x="379734" y="146268"/>
                    <a:pt x="427032" y="177800"/>
                  </a:cubicBezTo>
                  <a:cubicBezTo>
                    <a:pt x="428411" y="180557"/>
                    <a:pt x="446861" y="214464"/>
                    <a:pt x="446082" y="222250"/>
                  </a:cubicBezTo>
                  <a:cubicBezTo>
                    <a:pt x="443789" y="245181"/>
                    <a:pt x="433483" y="276140"/>
                    <a:pt x="414332" y="292100"/>
                  </a:cubicBezTo>
                  <a:cubicBezTo>
                    <a:pt x="409190" y="296385"/>
                    <a:pt x="401133" y="295199"/>
                    <a:pt x="395282" y="298450"/>
                  </a:cubicBezTo>
                  <a:cubicBezTo>
                    <a:pt x="381939" y="305863"/>
                    <a:pt x="370834" y="317024"/>
                    <a:pt x="357182" y="323850"/>
                  </a:cubicBezTo>
                  <a:cubicBezTo>
                    <a:pt x="348715" y="328083"/>
                    <a:pt x="340001" y="331854"/>
                    <a:pt x="331782" y="336550"/>
                  </a:cubicBezTo>
                  <a:cubicBezTo>
                    <a:pt x="325156" y="340336"/>
                    <a:pt x="319747" y="346244"/>
                    <a:pt x="312732" y="349250"/>
                  </a:cubicBezTo>
                  <a:cubicBezTo>
                    <a:pt x="304710" y="352688"/>
                    <a:pt x="295799" y="353483"/>
                    <a:pt x="287332" y="355600"/>
                  </a:cubicBezTo>
                  <a:cubicBezTo>
                    <a:pt x="268282" y="353483"/>
                    <a:pt x="248777" y="353899"/>
                    <a:pt x="230182" y="349250"/>
                  </a:cubicBezTo>
                  <a:cubicBezTo>
                    <a:pt x="222778" y="347399"/>
                    <a:pt x="217758" y="340336"/>
                    <a:pt x="211132" y="336550"/>
                  </a:cubicBezTo>
                  <a:cubicBezTo>
                    <a:pt x="202913" y="331854"/>
                    <a:pt x="193849" y="328720"/>
                    <a:pt x="185732" y="323850"/>
                  </a:cubicBezTo>
                  <a:cubicBezTo>
                    <a:pt x="172644" y="315997"/>
                    <a:pt x="161804" y="304119"/>
                    <a:pt x="147632" y="298450"/>
                  </a:cubicBezTo>
                  <a:cubicBezTo>
                    <a:pt x="109667" y="283264"/>
                    <a:pt x="126696" y="289355"/>
                    <a:pt x="96832" y="279400"/>
                  </a:cubicBezTo>
                  <a:cubicBezTo>
                    <a:pt x="67199" y="234950"/>
                    <a:pt x="84132" y="249767"/>
                    <a:pt x="52382" y="228600"/>
                  </a:cubicBezTo>
                  <a:cubicBezTo>
                    <a:pt x="48149" y="220133"/>
                    <a:pt x="45742" y="210472"/>
                    <a:pt x="39682" y="203200"/>
                  </a:cubicBezTo>
                  <a:cubicBezTo>
                    <a:pt x="34796" y="197337"/>
                    <a:pt x="26028" y="195896"/>
                    <a:pt x="20632" y="190500"/>
                  </a:cubicBezTo>
                  <a:cubicBezTo>
                    <a:pt x="13140" y="183008"/>
                    <a:pt x="2521" y="163668"/>
                    <a:pt x="1582" y="152400"/>
                  </a:cubicBezTo>
                  <a:cubicBezTo>
                    <a:pt x="0" y="133416"/>
                    <a:pt x="1582" y="114300"/>
                    <a:pt x="1582" y="95250"/>
                  </a:cubicBezTo>
                  <a:lnTo>
                    <a:pt x="7932" y="10795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44050" name="TextBox 13"/>
            <p:cNvSpPr txBox="1">
              <a:spLocks noChangeArrowheads="1"/>
            </p:cNvSpPr>
            <p:nvPr/>
          </p:nvSpPr>
          <p:spPr bwMode="auto">
            <a:xfrm>
              <a:off x="2514600" y="3886200"/>
              <a:ext cx="98961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Helvetica" charset="0"/>
                  <a:ea typeface="Helvetica" charset="0"/>
                  <a:cs typeface="Helvetica" charset="0"/>
                </a:rPr>
                <a:t>Loop domain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338388" y="3556000"/>
            <a:ext cx="1595437" cy="722313"/>
            <a:chOff x="838200" y="3733800"/>
            <a:chExt cx="1595309" cy="722641"/>
          </a:xfrm>
        </p:grpSpPr>
        <p:sp>
          <p:nvSpPr>
            <p:cNvPr id="44046" name="TextBox 11"/>
            <p:cNvSpPr txBox="1">
              <a:spLocks noChangeArrowheads="1"/>
            </p:cNvSpPr>
            <p:nvPr/>
          </p:nvSpPr>
          <p:spPr bwMode="auto">
            <a:xfrm>
              <a:off x="838200" y="4148664"/>
              <a:ext cx="159530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  <a:latin typeface="Helvetica" charset="0"/>
                  <a:ea typeface="Helvetica" charset="0"/>
                  <a:cs typeface="Helvetica" charset="0"/>
                </a:rPr>
                <a:t>Endoproteolysis</a:t>
              </a:r>
            </a:p>
          </p:txBody>
        </p:sp>
        <p:cxnSp>
          <p:nvCxnSpPr>
            <p:cNvPr id="44047" name="Straight Connector 20"/>
            <p:cNvCxnSpPr>
              <a:cxnSpLocks noChangeShapeType="1"/>
            </p:cNvCxnSpPr>
            <p:nvPr/>
          </p:nvCxnSpPr>
          <p:spPr bwMode="auto">
            <a:xfrm rot="5400000">
              <a:off x="1585388" y="3817366"/>
              <a:ext cx="496316" cy="329184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stealth" w="med" len="med"/>
              <a:tailEnd/>
            </a:ln>
          </p:spPr>
        </p:cxnSp>
      </p:grpSp>
      <p:pic>
        <p:nvPicPr>
          <p:cNvPr id="12" name="Picture 11" descr="psgraph5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267200"/>
            <a:ext cx="492918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4979988" y="1389063"/>
            <a:ext cx="3308350" cy="2744787"/>
            <a:chOff x="4980432" y="1388533"/>
            <a:chExt cx="3308190" cy="2745377"/>
          </a:xfrm>
        </p:grpSpPr>
        <p:pic>
          <p:nvPicPr>
            <p:cNvPr id="44044" name="Picture 24" descr="psgraph3.t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80432" y="1388533"/>
              <a:ext cx="2487168" cy="2708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5" name="TextBox 28"/>
            <p:cNvSpPr txBox="1">
              <a:spLocks noChangeArrowheads="1"/>
            </p:cNvSpPr>
            <p:nvPr/>
          </p:nvSpPr>
          <p:spPr bwMode="auto">
            <a:xfrm>
              <a:off x="7299011" y="3733800"/>
              <a:ext cx="98961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Helvetica" charset="0"/>
                  <a:ea typeface="Helvetica" charset="0"/>
                  <a:cs typeface="Helvetica" charset="0"/>
                </a:rPr>
                <a:t>Loop domain</a:t>
              </a:r>
            </a:p>
            <a:p>
              <a:endParaRPr lang="en-US" sz="1000">
                <a:latin typeface="Calibri" charset="0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5129213" y="6042025"/>
            <a:ext cx="2103437" cy="406400"/>
            <a:chOff x="5129473" y="6041862"/>
            <a:chExt cx="2102829" cy="407337"/>
          </a:xfrm>
        </p:grpSpPr>
        <p:sp>
          <p:nvSpPr>
            <p:cNvPr id="44042" name="Left Arrow 31"/>
            <p:cNvSpPr>
              <a:spLocks noChangeArrowheads="1"/>
            </p:cNvSpPr>
            <p:nvPr/>
          </p:nvSpPr>
          <p:spPr bwMode="auto">
            <a:xfrm rot="1859996">
              <a:off x="5129473" y="6041862"/>
              <a:ext cx="762000" cy="3048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67447" y="6172337"/>
              <a:ext cx="1364855" cy="276862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  <a:latin typeface="Arial"/>
                  <a:ea typeface="+mn-ea"/>
                  <a:cs typeface="Arial"/>
                </a:rPr>
                <a:t>H2O, substrates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19200"/>
            <a:ext cx="883920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1660525" y="304800"/>
            <a:ext cx="64928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Symbol" charset="2"/>
              </a:rPr>
              <a:t>g</a:t>
            </a:r>
            <a:r>
              <a:rPr lang="en-US" sz="2800" b="1">
                <a:solidFill>
                  <a:srgbClr val="800000"/>
                </a:solidFill>
                <a:latin typeface="Calibri" charset="0"/>
              </a:rPr>
              <a:t>-secretase  cleaves different substrates</a:t>
            </a:r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4724400" y="4038600"/>
            <a:ext cx="149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libri" charset="0"/>
              </a:rPr>
              <a:t>Bart De Strooper</a:t>
            </a:r>
          </a:p>
        </p:txBody>
      </p:sp>
      <p:pic>
        <p:nvPicPr>
          <p:cNvPr id="4506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5700" y="4089400"/>
            <a:ext cx="27559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939800"/>
            <a:ext cx="518160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Line 3"/>
          <p:cNvSpPr>
            <a:spLocks noChangeShapeType="1"/>
          </p:cNvSpPr>
          <p:nvPr/>
        </p:nvSpPr>
        <p:spPr bwMode="auto">
          <a:xfrm flipH="1" flipV="1">
            <a:off x="1752600" y="1666875"/>
            <a:ext cx="554038" cy="173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735013" y="1079500"/>
            <a:ext cx="1409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FF"/>
                </a:solidFill>
                <a:latin typeface="Calibri" charset="0"/>
              </a:rPr>
              <a:t>BACE</a:t>
            </a:r>
          </a:p>
          <a:p>
            <a:r>
              <a:rPr lang="en-US" sz="2000" b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000" b="1">
                <a:solidFill>
                  <a:srgbClr val="0000FF"/>
                </a:solidFill>
                <a:latin typeface="Calibri" charset="0"/>
              </a:rPr>
              <a:t>-secretase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669925" y="-15875"/>
            <a:ext cx="81692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alibri" charset="0"/>
              </a:rPr>
              <a:t>Mechanism by which Nicastrin participates in the “Regulated Intracellular Proteolysis” RIP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12725" y="5180013"/>
            <a:ext cx="877887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Calibri" charset="0"/>
              </a:rPr>
              <a:t>Steps:</a:t>
            </a:r>
          </a:p>
          <a:p>
            <a:r>
              <a:rPr lang="en-US" sz="1600" b="1">
                <a:solidFill>
                  <a:srgbClr val="0000FF"/>
                </a:solidFill>
                <a:latin typeface="Calibri" charset="0"/>
              </a:rPr>
              <a:t>1-The substrates gets in close proximity with the </a:t>
            </a:r>
            <a:r>
              <a:rPr lang="en-US" sz="1600" b="1">
                <a:solidFill>
                  <a:srgbClr val="0000FF"/>
                </a:solidFill>
                <a:latin typeface="Symbol" charset="2"/>
              </a:rPr>
              <a:t>g</a:t>
            </a:r>
            <a:r>
              <a:rPr lang="en-US" sz="1600" b="1">
                <a:solidFill>
                  <a:srgbClr val="0000FF"/>
                </a:solidFill>
                <a:latin typeface="Calibri" charset="0"/>
              </a:rPr>
              <a:t>-secretase  complex (i.e. after internalization from the plasma membrane).</a:t>
            </a:r>
          </a:p>
          <a:p>
            <a:r>
              <a:rPr lang="en-US" sz="1600" b="1">
                <a:solidFill>
                  <a:srgbClr val="0000FF"/>
                </a:solidFill>
                <a:latin typeface="Calibri" charset="0"/>
              </a:rPr>
              <a:t>2-Nicastrin specifically recognizes the substrate,  and binds to  it.</a:t>
            </a:r>
          </a:p>
          <a:p>
            <a:r>
              <a:rPr lang="en-US" sz="1600" b="1">
                <a:solidFill>
                  <a:srgbClr val="0000FF"/>
                </a:solidFill>
                <a:latin typeface="Calibri" charset="0"/>
              </a:rPr>
              <a:t>3-Presenilin (PS1) cuts the substrate within the exposed sequence (in the case of APP will be the A</a:t>
            </a:r>
            <a:r>
              <a:rPr lang="en-US" sz="1600" b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1600" b="1">
                <a:solidFill>
                  <a:srgbClr val="0000FF"/>
                </a:solidFill>
                <a:latin typeface="Calibri" charset="0"/>
              </a:rPr>
              <a:t> sequence).</a:t>
            </a:r>
          </a:p>
        </p:txBody>
      </p:sp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5232400"/>
            <a:ext cx="27432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5181600" y="5210175"/>
            <a:ext cx="1201738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eneva" charset="0"/>
              </a:rPr>
              <a:t>Shah et al.,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36575" y="1503363"/>
            <a:ext cx="2862263" cy="2284412"/>
            <a:chOff x="536575" y="1503363"/>
            <a:chExt cx="2862263" cy="2284412"/>
          </a:xfrm>
        </p:grpSpPr>
        <p:pic>
          <p:nvPicPr>
            <p:cNvPr id="22564" name="Picture 6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6138" y="1905000"/>
              <a:ext cx="2357437" cy="188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65" name="Text Box 70"/>
            <p:cNvSpPr txBox="1">
              <a:spLocks noChangeArrowheads="1"/>
            </p:cNvSpPr>
            <p:nvPr/>
          </p:nvSpPr>
          <p:spPr bwMode="auto">
            <a:xfrm>
              <a:off x="536575" y="1503363"/>
              <a:ext cx="286226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a typeface="Arial" charset="0"/>
                  <a:cs typeface="Arial" charset="0"/>
                </a:rPr>
                <a:t>The </a:t>
              </a:r>
              <a:r>
                <a:rPr lang="en-US" sz="2000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sz="2000" b="1">
                  <a:ea typeface="Arial" charset="0"/>
                  <a:cs typeface="Arial" charset="0"/>
                </a:rPr>
                <a:t>-Amyloid Plaque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471863" y="2554288"/>
            <a:ext cx="4433887" cy="646112"/>
            <a:chOff x="3471863" y="2554288"/>
            <a:chExt cx="4434428" cy="646331"/>
          </a:xfrm>
        </p:grpSpPr>
        <p:sp>
          <p:nvSpPr>
            <p:cNvPr id="22561" name="Text Box 44"/>
            <p:cNvSpPr txBox="1">
              <a:spLocks noChangeArrowheads="1"/>
            </p:cNvSpPr>
            <p:nvPr/>
          </p:nvSpPr>
          <p:spPr bwMode="auto">
            <a:xfrm>
              <a:off x="6900863" y="2554288"/>
              <a:ext cx="100542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ea typeface="Arial" charset="0"/>
                  <a:cs typeface="Arial" charset="0"/>
                </a:rPr>
                <a:t>A</a:t>
              </a:r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b</a:t>
              </a:r>
            </a:p>
            <a:p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40/42/43</a:t>
              </a:r>
            </a:p>
          </p:txBody>
        </p:sp>
        <p:sp>
          <p:nvSpPr>
            <p:cNvPr id="22562" name="Rectangle 33"/>
            <p:cNvSpPr>
              <a:spLocks noChangeArrowheads="1"/>
            </p:cNvSpPr>
            <p:nvPr/>
          </p:nvSpPr>
          <p:spPr bwMode="auto">
            <a:xfrm>
              <a:off x="6019800" y="2657475"/>
              <a:ext cx="811213" cy="246063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2563" name="AutoShape 74"/>
            <p:cNvSpPr>
              <a:spLocks noChangeArrowheads="1"/>
            </p:cNvSpPr>
            <p:nvPr/>
          </p:nvSpPr>
          <p:spPr bwMode="auto">
            <a:xfrm>
              <a:off x="3471863" y="2703513"/>
              <a:ext cx="1639887" cy="20002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559175" y="3182938"/>
            <a:ext cx="4648200" cy="1814512"/>
            <a:chOff x="3559175" y="3182938"/>
            <a:chExt cx="4648200" cy="1814512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854701" y="3451225"/>
              <a:ext cx="53816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48" name="TextBox 13"/>
            <p:cNvSpPr txBox="1">
              <a:spLocks noChangeArrowheads="1"/>
            </p:cNvSpPr>
            <p:nvPr/>
          </p:nvSpPr>
          <p:spPr bwMode="auto">
            <a:xfrm>
              <a:off x="6164263" y="3316288"/>
              <a:ext cx="10604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rgbClr val="FF0000"/>
                  </a:solidFill>
                  <a:latin typeface="Calibri" charset="0"/>
                </a:rPr>
                <a:t>proteolysis</a:t>
              </a: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559175" y="3490912"/>
              <a:ext cx="4648200" cy="1506536"/>
              <a:chOff x="625650" y="1958039"/>
              <a:chExt cx="4648200" cy="1506536"/>
            </a:xfrm>
          </p:grpSpPr>
          <p:sp>
            <p:nvSpPr>
              <p:cNvPr id="22550" name="Rectangle 2"/>
              <p:cNvSpPr>
                <a:spLocks noChangeArrowheads="1"/>
              </p:cNvSpPr>
              <p:nvPr/>
            </p:nvSpPr>
            <p:spPr bwMode="auto">
              <a:xfrm>
                <a:off x="4776963" y="2267601"/>
                <a:ext cx="184150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1" name="Rectangle 32"/>
              <p:cNvSpPr>
                <a:spLocks noChangeArrowheads="1"/>
              </p:cNvSpPr>
              <p:nvPr/>
            </p:nvSpPr>
            <p:spPr bwMode="auto">
              <a:xfrm>
                <a:off x="766938" y="2504139"/>
                <a:ext cx="2433637" cy="24447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2" name="Rectangle 33"/>
              <p:cNvSpPr>
                <a:spLocks noChangeArrowheads="1"/>
              </p:cNvSpPr>
              <p:nvPr/>
            </p:nvSpPr>
            <p:spPr bwMode="auto">
              <a:xfrm>
                <a:off x="3200575" y="2504139"/>
                <a:ext cx="809625" cy="2444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2553" name="Rectangle 34"/>
              <p:cNvSpPr>
                <a:spLocks noChangeArrowheads="1"/>
              </p:cNvSpPr>
              <p:nvPr/>
            </p:nvSpPr>
            <p:spPr bwMode="auto">
              <a:xfrm>
                <a:off x="4010200" y="2504139"/>
                <a:ext cx="811213" cy="244475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4" name="Line 35"/>
              <p:cNvSpPr>
                <a:spLocks noChangeShapeType="1"/>
              </p:cNvSpPr>
              <p:nvPr/>
            </p:nvSpPr>
            <p:spPr bwMode="auto">
              <a:xfrm>
                <a:off x="3624438" y="2207276"/>
                <a:ext cx="0" cy="6762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5" name="Line 36"/>
              <p:cNvSpPr>
                <a:spLocks noChangeShapeType="1"/>
              </p:cNvSpPr>
              <p:nvPr/>
            </p:nvSpPr>
            <p:spPr bwMode="auto">
              <a:xfrm>
                <a:off x="4345163" y="2207276"/>
                <a:ext cx="0" cy="6762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6" name="Text Box 37"/>
              <p:cNvSpPr txBox="1">
                <a:spLocks noChangeArrowheads="1"/>
              </p:cNvSpPr>
              <p:nvPr/>
            </p:nvSpPr>
            <p:spPr bwMode="auto">
              <a:xfrm>
                <a:off x="3495850" y="2126314"/>
                <a:ext cx="182563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 sz="900" b="1">
                  <a:solidFill>
                    <a:srgbClr val="000000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2557" name="Text Box 38"/>
              <p:cNvSpPr txBox="1">
                <a:spLocks noChangeArrowheads="1"/>
              </p:cNvSpPr>
              <p:nvPr/>
            </p:nvSpPr>
            <p:spPr bwMode="auto">
              <a:xfrm>
                <a:off x="625650" y="1958039"/>
                <a:ext cx="606425" cy="339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ea typeface="Arial" charset="0"/>
                    <a:cs typeface="Arial" charset="0"/>
                  </a:rPr>
                  <a:t>APP</a:t>
                </a:r>
                <a:endParaRPr lang="en-US" b="1">
                  <a:ea typeface="Arial" charset="0"/>
                  <a:cs typeface="Arial" charset="0"/>
                </a:endParaRPr>
              </a:p>
            </p:txBody>
          </p:sp>
          <p:sp>
            <p:nvSpPr>
              <p:cNvPr id="22558" name="Text Box 39"/>
              <p:cNvSpPr txBox="1">
                <a:spLocks noChangeArrowheads="1"/>
              </p:cNvSpPr>
              <p:nvPr/>
            </p:nvSpPr>
            <p:spPr bwMode="auto">
              <a:xfrm>
                <a:off x="3549825" y="2270776"/>
                <a:ext cx="519113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>
                    <a:ea typeface="Arial" charset="0"/>
                    <a:cs typeface="Arial" charset="0"/>
                  </a:rPr>
                  <a:t>TMD</a:t>
                </a:r>
              </a:p>
            </p:txBody>
          </p:sp>
          <p:sp>
            <p:nvSpPr>
              <p:cNvPr id="22559" name="Text Box 47"/>
              <p:cNvSpPr txBox="1">
                <a:spLocks noChangeArrowheads="1"/>
              </p:cNvSpPr>
              <p:nvPr/>
            </p:nvSpPr>
            <p:spPr bwMode="auto">
              <a:xfrm>
                <a:off x="766938" y="2788301"/>
                <a:ext cx="633412" cy="676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100" b="1">
                    <a:ea typeface="Arial" charset="0"/>
                    <a:cs typeface="Arial" charset="0"/>
                  </a:rPr>
                  <a:t>NH2</a:t>
                </a:r>
              </a:p>
              <a:p>
                <a:pPr>
                  <a:spcBef>
                    <a:spcPct val="50000"/>
                  </a:spcBef>
                </a:pPr>
                <a:endParaRPr lang="en-US" b="1">
                  <a:ea typeface="Arial" charset="0"/>
                  <a:cs typeface="Arial" charset="0"/>
                </a:endParaRPr>
              </a:p>
            </p:txBody>
          </p:sp>
          <p:sp>
            <p:nvSpPr>
              <p:cNvPr id="22560" name="Text Box 48"/>
              <p:cNvSpPr txBox="1">
                <a:spLocks noChangeArrowheads="1"/>
              </p:cNvSpPr>
              <p:nvPr/>
            </p:nvSpPr>
            <p:spPr bwMode="auto">
              <a:xfrm>
                <a:off x="4551538" y="2797826"/>
                <a:ext cx="722312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 b="1">
                    <a:ea typeface="Arial" charset="0"/>
                    <a:cs typeface="Arial" charset="0"/>
                  </a:rPr>
                  <a:t>COOH</a:t>
                </a:r>
              </a:p>
            </p:txBody>
          </p:sp>
        </p:grp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186238" y="4694238"/>
            <a:ext cx="3568700" cy="606425"/>
            <a:chOff x="4186238" y="4694238"/>
            <a:chExt cx="3568700" cy="606425"/>
          </a:xfrm>
        </p:grpSpPr>
        <p:sp>
          <p:nvSpPr>
            <p:cNvPr id="22545" name="Text Box 20"/>
            <p:cNvSpPr txBox="1">
              <a:spLocks noChangeArrowheads="1"/>
            </p:cNvSpPr>
            <p:nvPr/>
          </p:nvSpPr>
          <p:spPr bwMode="auto">
            <a:xfrm>
              <a:off x="4186238" y="4716463"/>
              <a:ext cx="35687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  <a:ea typeface="Arial" charset="0"/>
                  <a:cs typeface="Arial" charset="0"/>
                </a:rPr>
                <a:t>amyloidogenic processing pathway</a:t>
              </a:r>
            </a:p>
          </p:txBody>
        </p:sp>
        <p:sp>
          <p:nvSpPr>
            <p:cNvPr id="22546" name="Line 65"/>
            <p:cNvSpPr>
              <a:spLocks noChangeShapeType="1"/>
            </p:cNvSpPr>
            <p:nvPr/>
          </p:nvSpPr>
          <p:spPr bwMode="auto">
            <a:xfrm>
              <a:off x="4505325" y="4694238"/>
              <a:ext cx="2932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96875" y="5365750"/>
            <a:ext cx="8382000" cy="1303338"/>
            <a:chOff x="762000" y="5410200"/>
            <a:chExt cx="8382000" cy="1302983"/>
          </a:xfrm>
        </p:grpSpPr>
        <p:sp>
          <p:nvSpPr>
            <p:cNvPr id="22543" name="TextBox 44"/>
            <p:cNvSpPr txBox="1">
              <a:spLocks noChangeArrowheads="1"/>
            </p:cNvSpPr>
            <p:nvPr/>
          </p:nvSpPr>
          <p:spPr bwMode="auto">
            <a:xfrm>
              <a:off x="762000" y="5410200"/>
              <a:ext cx="4531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Arial" charset="0"/>
                  <a:cs typeface="Arial" charset="0"/>
                </a:rPr>
                <a:t>Mechanisms of A</a:t>
              </a:r>
              <a:r>
                <a:rPr lang="en-US" b="1">
                  <a:solidFill>
                    <a:srgbClr val="FF0000"/>
                  </a:solidFill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b="1">
                  <a:solidFill>
                    <a:srgbClr val="FF0000"/>
                  </a:solidFill>
                  <a:ea typeface="Arial" charset="0"/>
                  <a:cs typeface="Arial" charset="0"/>
                </a:rPr>
                <a:t> pathology:</a:t>
              </a:r>
            </a:p>
          </p:txBody>
        </p:sp>
        <p:sp>
          <p:nvSpPr>
            <p:cNvPr id="22544" name="Rectangle 43"/>
            <p:cNvSpPr>
              <a:spLocks noChangeArrowheads="1"/>
            </p:cNvSpPr>
            <p:nvPr/>
          </p:nvSpPr>
          <p:spPr bwMode="auto">
            <a:xfrm>
              <a:off x="762000" y="5943600"/>
              <a:ext cx="8382000" cy="769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200" b="1">
                  <a:ea typeface="Arial" charset="0"/>
                  <a:cs typeface="Arial" charset="0"/>
                </a:rPr>
                <a:t>Plaque: unknown</a:t>
              </a:r>
            </a:p>
            <a:p>
              <a:r>
                <a:rPr lang="en-US" sz="2200" b="1">
                  <a:ea typeface="Arial" charset="0"/>
                  <a:cs typeface="Arial" charset="0"/>
                </a:rPr>
                <a:t>A</a:t>
              </a:r>
              <a:r>
                <a:rPr lang="en-US" sz="2200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sz="2200" b="1">
                  <a:ea typeface="Arial" charset="0"/>
                  <a:cs typeface="Arial" charset="0"/>
                </a:rPr>
                <a:t>: oligomers affect synaptic activity and neurotransmitter release</a:t>
              </a:r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11750" y="1511300"/>
            <a:ext cx="2913063" cy="711200"/>
            <a:chOff x="5111750" y="1511300"/>
            <a:chExt cx="2913063" cy="711200"/>
          </a:xfrm>
        </p:grpSpPr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6756400" y="1511300"/>
              <a:ext cx="1268413" cy="711200"/>
              <a:chOff x="6324600" y="1511300"/>
              <a:chExt cx="1268413" cy="7112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324600" y="20066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0" y="18415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29400" y="16764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81800" y="15113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2538" name="TextBox 32"/>
            <p:cNvSpPr txBox="1">
              <a:spLocks noChangeArrowheads="1"/>
            </p:cNvSpPr>
            <p:nvPr/>
          </p:nvSpPr>
          <p:spPr bwMode="auto">
            <a:xfrm>
              <a:off x="5111750" y="1511300"/>
              <a:ext cx="14474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</a:t>
              </a:r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b="1"/>
                <a:t> oligomers</a:t>
              </a:r>
            </a:p>
          </p:txBody>
        </p:sp>
      </p:grpSp>
      <p:sp>
        <p:nvSpPr>
          <p:cNvPr id="22536" name="Text Box 71"/>
          <p:cNvSpPr txBox="1">
            <a:spLocks noChangeArrowheads="1"/>
          </p:cNvSpPr>
          <p:nvPr/>
        </p:nvSpPr>
        <p:spPr bwMode="auto">
          <a:xfrm>
            <a:off x="2209800" y="304800"/>
            <a:ext cx="4930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ea typeface="Arial" charset="0"/>
                <a:cs typeface="Arial" charset="0"/>
              </a:rPr>
              <a:t>Origin of the </a:t>
            </a:r>
            <a:r>
              <a:rPr lang="en-US" sz="2800" b="1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  <a:ea typeface="Arial" charset="0"/>
                <a:cs typeface="Arial" charset="0"/>
              </a:rPr>
              <a:t>-amyloid plaque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92300"/>
            <a:ext cx="3429000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955800"/>
            <a:ext cx="3998913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6132513"/>
            <a:ext cx="35052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6361113"/>
            <a:ext cx="243840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1768475" y="228600"/>
            <a:ext cx="56975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The Pittsburgh Compound B PIB is </a:t>
            </a: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specifically up-taken in AD brains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3216275"/>
            <a:ext cx="8936037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5151438"/>
            <a:ext cx="8513763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3" y="1535113"/>
            <a:ext cx="8893175" cy="128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Box 5"/>
          <p:cNvSpPr txBox="1">
            <a:spLocks noChangeArrowheads="1"/>
          </p:cNvSpPr>
          <p:nvPr/>
        </p:nvSpPr>
        <p:spPr bwMode="auto">
          <a:xfrm>
            <a:off x="457200" y="381000"/>
            <a:ext cx="8518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Levels of soluble ISF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decrease with disease progressing…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09650"/>
            <a:ext cx="6851650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Box 3"/>
          <p:cNvSpPr txBox="1">
            <a:spLocks noChangeArrowheads="1"/>
          </p:cNvSpPr>
          <p:nvPr/>
        </p:nvSpPr>
        <p:spPr bwMode="auto">
          <a:xfrm>
            <a:off x="1600200" y="304800"/>
            <a:ext cx="5945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…whereas levels of insoluble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increase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525588"/>
            <a:ext cx="6794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55663" y="258763"/>
            <a:ext cx="74501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Decreased </a:t>
            </a:r>
            <a:r>
              <a:rPr lang="en-US" sz="2400" b="1" dirty="0" err="1">
                <a:solidFill>
                  <a:srgbClr val="FF0000"/>
                </a:solidFill>
              </a:rPr>
              <a:t>A</a:t>
            </a:r>
            <a:r>
              <a:rPr lang="en-US" sz="2400" b="1" dirty="0" err="1">
                <a:solidFill>
                  <a:srgbClr val="FF0000"/>
                </a:solidFill>
                <a:latin typeface="Symbol" pitchFamily="36" charset="2"/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 plaque burden in animals </a:t>
            </a:r>
            <a:r>
              <a:rPr lang="en-US" sz="2400" b="1" dirty="0" err="1">
                <a:solidFill>
                  <a:srgbClr val="FF0000"/>
                </a:solidFill>
              </a:rPr>
              <a:t>overexpressing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Insulin Degrading Enzyme (IDE) and </a:t>
            </a:r>
            <a:r>
              <a:rPr lang="en-US" sz="2400" b="1" dirty="0" err="1">
                <a:solidFill>
                  <a:srgbClr val="FF0000"/>
                </a:solidFill>
              </a:rPr>
              <a:t>Neprilysin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4175125" y="5872163"/>
            <a:ext cx="147796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eneva" pitchFamily="36" charset="0"/>
              </a:rPr>
              <a:t>Leissring et al.,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5943600"/>
            <a:ext cx="3581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33" y="1210955"/>
            <a:ext cx="4042139" cy="3695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8" y="5059335"/>
            <a:ext cx="8402004" cy="121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21769" y="5578231"/>
            <a:ext cx="1636533" cy="1758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1077" y="5754077"/>
            <a:ext cx="4147225" cy="5247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0" y="6472719"/>
            <a:ext cx="8360932" cy="239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959" y="204398"/>
            <a:ext cx="890500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err="1" smtClean="0">
                <a:solidFill>
                  <a:srgbClr val="800000"/>
                </a:solidFill>
              </a:rPr>
              <a:t>A</a:t>
            </a:r>
            <a:r>
              <a:rPr lang="en-US" sz="2600" b="1" dirty="0" err="1" smtClean="0">
                <a:solidFill>
                  <a:srgbClr val="800000"/>
                </a:solidFill>
                <a:latin typeface="Symbol" charset="2"/>
                <a:cs typeface="Symbol" charset="2"/>
              </a:rPr>
              <a:t>b</a:t>
            </a:r>
            <a:r>
              <a:rPr lang="en-US" sz="2600" b="1" dirty="0" smtClean="0">
                <a:solidFill>
                  <a:srgbClr val="800000"/>
                </a:solidFill>
              </a:rPr>
              <a:t> </a:t>
            </a:r>
            <a:r>
              <a:rPr lang="en-US" sz="2600" b="1" dirty="0" err="1" smtClean="0">
                <a:solidFill>
                  <a:srgbClr val="800000"/>
                </a:solidFill>
              </a:rPr>
              <a:t>Oligomers</a:t>
            </a:r>
            <a:r>
              <a:rPr lang="en-US" sz="2600" b="1" dirty="0" smtClean="0">
                <a:solidFill>
                  <a:srgbClr val="800000"/>
                </a:solidFill>
              </a:rPr>
              <a:t> block LTP </a:t>
            </a:r>
            <a:r>
              <a:rPr lang="en-US" sz="2600" b="1" i="1" dirty="0" smtClean="0">
                <a:solidFill>
                  <a:srgbClr val="800000"/>
                </a:solidFill>
              </a:rPr>
              <a:t>in vivo</a:t>
            </a:r>
          </a:p>
          <a:p>
            <a:pPr algn="ctr"/>
            <a:r>
              <a:rPr lang="en-US" sz="2300" b="1" dirty="0" smtClean="0">
                <a:solidFill>
                  <a:srgbClr val="800000"/>
                </a:solidFill>
              </a:rPr>
              <a:t>This effect can be reverted in presence of specific </a:t>
            </a:r>
            <a:r>
              <a:rPr lang="en-US" sz="2300" b="1" dirty="0" err="1" smtClean="0">
                <a:solidFill>
                  <a:srgbClr val="800000"/>
                </a:solidFill>
              </a:rPr>
              <a:t>A</a:t>
            </a:r>
            <a:r>
              <a:rPr lang="en-US" sz="2300" b="1" dirty="0" err="1" smtClean="0">
                <a:solidFill>
                  <a:srgbClr val="800000"/>
                </a:solidFill>
                <a:latin typeface="Symbol" charset="2"/>
                <a:cs typeface="Symbol" charset="2"/>
              </a:rPr>
              <a:t>b</a:t>
            </a:r>
            <a:r>
              <a:rPr lang="en-US" sz="2300" b="1" dirty="0" smtClean="0">
                <a:solidFill>
                  <a:srgbClr val="800000"/>
                </a:solidFill>
              </a:rPr>
              <a:t> </a:t>
            </a:r>
            <a:r>
              <a:rPr lang="en-US" sz="2300" b="1" dirty="0" err="1" smtClean="0">
                <a:solidFill>
                  <a:srgbClr val="800000"/>
                </a:solidFill>
              </a:rPr>
              <a:t>oligomer</a:t>
            </a:r>
            <a:r>
              <a:rPr lang="en-US" sz="2300" b="1" dirty="0" smtClean="0">
                <a:solidFill>
                  <a:srgbClr val="800000"/>
                </a:solidFill>
              </a:rPr>
              <a:t> antibody</a:t>
            </a:r>
            <a:endParaRPr lang="en-US" sz="2300" b="1" dirty="0">
              <a:solidFill>
                <a:srgbClr val="80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6599772" y="4087791"/>
            <a:ext cx="801558" cy="175191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1"/>
          <p:cNvSpPr txBox="1">
            <a:spLocks noChangeArrowheads="1"/>
          </p:cNvSpPr>
          <p:nvPr/>
        </p:nvSpPr>
        <p:spPr bwMode="auto">
          <a:xfrm>
            <a:off x="1" y="810428"/>
            <a:ext cx="89341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Is there anything we can do to help the system get rid of the plaques?</a:t>
            </a:r>
          </a:p>
        </p:txBody>
      </p:sp>
      <p:sp>
        <p:nvSpPr>
          <p:cNvPr id="73731" name="Down Arrow 2"/>
          <p:cNvSpPr>
            <a:spLocks noChangeArrowheads="1"/>
          </p:cNvSpPr>
          <p:nvPr/>
        </p:nvSpPr>
        <p:spPr bwMode="auto">
          <a:xfrm>
            <a:off x="3962400" y="2133600"/>
            <a:ext cx="1676400" cy="205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25513" y="4724400"/>
            <a:ext cx="7685087" cy="554038"/>
          </a:xfrm>
          <a:prstGeom prst="rect">
            <a:avLst/>
          </a:prstGeom>
          <a:solidFill>
            <a:srgbClr val="00009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Y E S !  H E A L T H Y   L I F E    S T Y L E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8513" y="1035050"/>
            <a:ext cx="5246687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4138" y="6313488"/>
            <a:ext cx="246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309768" y="381000"/>
            <a:ext cx="8674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plaques are reduced in </a:t>
            </a:r>
            <a:r>
              <a:rPr lang="en-US" sz="2400" b="1" dirty="0" err="1">
                <a:solidFill>
                  <a:srgbClr val="FF0000"/>
                </a:solidFill>
              </a:rPr>
              <a:t>APPTg</a:t>
            </a:r>
            <a:r>
              <a:rPr lang="en-US" sz="2400" b="1" dirty="0">
                <a:solidFill>
                  <a:srgbClr val="FF0000"/>
                </a:solidFill>
              </a:rPr>
              <a:t> mice in enriched environment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438</Words>
  <Application>Microsoft Macintosh PowerPoint</Application>
  <PresentationFormat>On-screen Show (4:3)</PresentationFormat>
  <Paragraphs>103</Paragraphs>
  <Slides>19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3</cp:revision>
  <dcterms:created xsi:type="dcterms:W3CDTF">2015-04-27T02:02:28Z</dcterms:created>
  <dcterms:modified xsi:type="dcterms:W3CDTF">2015-04-27T02:11:52Z</dcterms:modified>
</cp:coreProperties>
</file>